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0" r:id="rId1"/>
  </p:sldMasterIdLst>
  <p:sldIdLst>
    <p:sldId id="256" r:id="rId2"/>
    <p:sldId id="257" r:id="rId3"/>
    <p:sldId id="277" r:id="rId4"/>
    <p:sldId id="258" r:id="rId5"/>
    <p:sldId id="280" r:id="rId6"/>
    <p:sldId id="267" r:id="rId7"/>
    <p:sldId id="271" r:id="rId8"/>
    <p:sldId id="275" r:id="rId9"/>
    <p:sldId id="259" r:id="rId10"/>
    <p:sldId id="260" r:id="rId11"/>
    <p:sldId id="261" r:id="rId12"/>
    <p:sldId id="262" r:id="rId13"/>
    <p:sldId id="268" r:id="rId14"/>
    <p:sldId id="272" r:id="rId15"/>
    <p:sldId id="273" r:id="rId16"/>
    <p:sldId id="274" r:id="rId17"/>
    <p:sldId id="279" r:id="rId18"/>
    <p:sldId id="266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 Borda" userId="c7f9a4a781b306ca" providerId="LiveId" clId="{A7E7646E-9570-43BD-9E0C-9F12D3324AC3}"/>
    <pc:docChg chg="undo custSel modSld">
      <pc:chgData name="Mit Borda" userId="c7f9a4a781b306ca" providerId="LiveId" clId="{A7E7646E-9570-43BD-9E0C-9F12D3324AC3}" dt="2024-04-22T13:42:08.705" v="14" actId="1035"/>
      <pc:docMkLst>
        <pc:docMk/>
      </pc:docMkLst>
      <pc:sldChg chg="modSp mod">
        <pc:chgData name="Mit Borda" userId="c7f9a4a781b306ca" providerId="LiveId" clId="{A7E7646E-9570-43BD-9E0C-9F12D3324AC3}" dt="2024-04-22T13:41:48.103" v="10" actId="1035"/>
        <pc:sldMkLst>
          <pc:docMk/>
          <pc:sldMk cId="2623821494" sldId="262"/>
        </pc:sldMkLst>
        <pc:picChg chg="mod">
          <ac:chgData name="Mit Borda" userId="c7f9a4a781b306ca" providerId="LiveId" clId="{A7E7646E-9570-43BD-9E0C-9F12D3324AC3}" dt="2024-04-22T13:41:48.103" v="10" actId="1035"/>
          <ac:picMkLst>
            <pc:docMk/>
            <pc:sldMk cId="2623821494" sldId="262"/>
            <ac:picMk id="4" creationId="{9D7A5268-C6D8-C6CF-8435-2F0BA1AB5A38}"/>
          </ac:picMkLst>
        </pc:picChg>
      </pc:sldChg>
      <pc:sldChg chg="modSp mod">
        <pc:chgData name="Mit Borda" userId="c7f9a4a781b306ca" providerId="LiveId" clId="{A7E7646E-9570-43BD-9E0C-9F12D3324AC3}" dt="2024-04-22T13:42:08.705" v="14" actId="1035"/>
        <pc:sldMkLst>
          <pc:docMk/>
          <pc:sldMk cId="967671131" sldId="273"/>
        </pc:sldMkLst>
        <pc:picChg chg="mod">
          <ac:chgData name="Mit Borda" userId="c7f9a4a781b306ca" providerId="LiveId" clId="{A7E7646E-9570-43BD-9E0C-9F12D3324AC3}" dt="2024-04-22T13:42:06.963" v="13" actId="1035"/>
          <ac:picMkLst>
            <pc:docMk/>
            <pc:sldMk cId="967671131" sldId="273"/>
            <ac:picMk id="5" creationId="{49D3C039-64F0-50AC-F0C0-2DD747430726}"/>
          </ac:picMkLst>
        </pc:picChg>
        <pc:picChg chg="mod">
          <ac:chgData name="Mit Borda" userId="c7f9a4a781b306ca" providerId="LiveId" clId="{A7E7646E-9570-43BD-9E0C-9F12D3324AC3}" dt="2024-04-22T13:42:08.705" v="14" actId="1035"/>
          <ac:picMkLst>
            <pc:docMk/>
            <pc:sldMk cId="967671131" sldId="273"/>
            <ac:picMk id="7" creationId="{57BA3778-2510-F7C2-D58A-22A2B14D147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6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31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8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8072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1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57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16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89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17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9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17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8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1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8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8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4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9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1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067/MODIS/MOD13Q1.061" TargetMode="External"/><Relationship Id="rId2" Type="http://schemas.openxmlformats.org/officeDocument/2006/relationships/hyperlink" Target="https://chc.ucsb.edu/data/chirps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oi.org/10.5067/MODIS/MOD11A2.06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82E-E90F-C34C-9A97-A15423E85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812" y="1589598"/>
            <a:ext cx="10993549" cy="938449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50000"/>
                  </a:schemeClr>
                </a:solidFill>
              </a:rPr>
              <a:t>Agricultural drought Monitoring using time-series satellite data and Google earth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43D9E-CADE-6716-4BE0-2050D6981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7" y="3153748"/>
            <a:ext cx="10993546" cy="3175334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IN" sz="3300" dirty="0">
                <a:solidFill>
                  <a:schemeClr val="tx2">
                    <a:lumMod val="50000"/>
                  </a:schemeClr>
                </a:solidFill>
              </a:rPr>
              <a:t>By </a:t>
            </a:r>
          </a:p>
          <a:p>
            <a:pPr algn="ctr"/>
            <a:r>
              <a:rPr lang="en-IN" sz="3300" b="1" dirty="0">
                <a:solidFill>
                  <a:schemeClr val="tx2">
                    <a:lumMod val="50000"/>
                  </a:schemeClr>
                </a:solidFill>
              </a:rPr>
              <a:t>Kaushal kathiriya (daiict - 202319013)</a:t>
            </a:r>
          </a:p>
          <a:p>
            <a:pPr algn="ctr"/>
            <a:r>
              <a:rPr lang="en-IN" sz="3300" b="1" dirty="0">
                <a:solidFill>
                  <a:schemeClr val="tx2">
                    <a:lumMod val="50000"/>
                  </a:schemeClr>
                </a:solidFill>
              </a:rPr>
              <a:t>MIT borda (daiict - 202319008)</a:t>
            </a:r>
          </a:p>
          <a:p>
            <a:pPr algn="ctr"/>
            <a:endParaRPr lang="en-IN" sz="33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33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guidance of :</a:t>
            </a:r>
          </a:p>
          <a:p>
            <a:pPr algn="ctr"/>
            <a:r>
              <a:rPr lang="en-US" sz="3300" b="1" u="sng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Abhishek Danodia</a:t>
            </a:r>
          </a:p>
          <a:p>
            <a:pPr algn="ctr"/>
            <a:r>
              <a:rPr lang="en-US" sz="3300" b="1" u="sng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agriculture &amp; soil, </a:t>
            </a:r>
            <a:r>
              <a:rPr lang="en-US" sz="3300" b="1" u="sng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iirs</a:t>
            </a:r>
            <a:endParaRPr lang="en-US" sz="3300" b="1" u="sng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474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D420-2F65-CCFE-4FCC-DACA37F0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788"/>
            <a:ext cx="12192000" cy="834506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Temperature Condition Index (TCI)</a:t>
            </a:r>
            <a:endParaRPr lang="en-IN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6D26-E50D-9951-238C-5D3E9F33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13012"/>
            <a:ext cx="12192000" cy="582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7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A5C0-D9F8-CC17-7943-65B0AD36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642"/>
            <a:ext cx="12192000" cy="915158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ea typeface="Calibri" panose="020F0502020204030204" pitchFamily="34" charset="0"/>
              </a:rPr>
              <a:t>Precipitation</a:t>
            </a:r>
            <a:r>
              <a:rPr lang="en-GB" sz="36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Condition Index (PCI)</a:t>
            </a:r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0A8ACD-DE03-2F96-BBF9-6BFD73E12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965" y="1073944"/>
            <a:ext cx="12129247" cy="5784055"/>
          </a:xfrm>
        </p:spPr>
      </p:pic>
    </p:spTree>
    <p:extLst>
      <p:ext uri="{BB962C8B-B14F-4D97-AF65-F5344CB8AC3E}">
        <p14:creationId xmlns:p14="http://schemas.microsoft.com/office/powerpoint/2010/main" val="333140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F632-0C16-A55F-FA99-4A48F947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320"/>
            <a:ext cx="12192000" cy="780535"/>
          </a:xfrm>
          <a:solidFill>
            <a:schemeClr val="accent3">
              <a:lumMod val="50000"/>
            </a:schemeClr>
          </a:solidFill>
        </p:spPr>
        <p:txBody>
          <a:bodyPr>
            <a:noAutofit/>
          </a:bodyPr>
          <a:lstStyle/>
          <a:p>
            <a:br>
              <a:rPr lang="en-IN" sz="3600" b="1" i="0" dirty="0">
                <a:effectLst/>
                <a:latin typeface="+mn-lt"/>
              </a:rPr>
            </a:br>
            <a:r>
              <a:rPr lang="en-IN" sz="3600" b="1" i="0" dirty="0">
                <a:solidFill>
                  <a:schemeClr val="bg1"/>
                </a:solidFill>
                <a:effectLst/>
                <a:latin typeface="+mn-lt"/>
              </a:rPr>
              <a:t>Combined drought index (cdi)</a:t>
            </a:r>
            <a:b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6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A5268-C6D8-C6CF-8435-2F0BA1AB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F632-0C16-A55F-FA99-4A48F947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320"/>
            <a:ext cx="12192000" cy="780535"/>
          </a:xfrm>
          <a:solidFill>
            <a:schemeClr val="tx2">
              <a:lumMod val="75000"/>
            </a:schemeClr>
          </a:solidFill>
        </p:spPr>
        <p:txBody>
          <a:bodyPr>
            <a:noAutofit/>
          </a:bodyPr>
          <a:lstStyle/>
          <a:p>
            <a:br>
              <a:rPr lang="en-IN" sz="3600" b="1" i="0" dirty="0">
                <a:effectLst/>
                <a:latin typeface="+mn-lt"/>
              </a:rPr>
            </a:br>
            <a:r>
              <a:rPr lang="en-IN" sz="3600" b="1" i="0" dirty="0">
                <a:solidFill>
                  <a:schemeClr val="bg1"/>
                </a:solidFill>
                <a:effectLst/>
                <a:latin typeface="+mn-lt"/>
              </a:rPr>
              <a:t>TIME SERIES OF COMBINED DROUGHT INDEX(CDI)</a:t>
            </a:r>
            <a:b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6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D08CE-4B4B-604B-3052-9C42B4A6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882"/>
            <a:ext cx="12192000" cy="30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F632-0C16-A55F-FA99-4A48F947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320"/>
            <a:ext cx="12192000" cy="780535"/>
          </a:xfrm>
          <a:solidFill>
            <a:schemeClr val="tx2">
              <a:lumMod val="75000"/>
            </a:schemeClr>
          </a:solidFill>
        </p:spPr>
        <p:txBody>
          <a:bodyPr>
            <a:noAutofit/>
          </a:bodyPr>
          <a:lstStyle/>
          <a:p>
            <a:br>
              <a:rPr lang="en-IN" sz="3600" b="1" i="0" dirty="0">
                <a:effectLst/>
                <a:latin typeface="+mn-lt"/>
              </a:rPr>
            </a:br>
            <a:r>
              <a:rPr lang="en-IN" sz="3600" b="1" i="0" dirty="0">
                <a:solidFill>
                  <a:schemeClr val="bg1"/>
                </a:solidFill>
                <a:effectLst/>
                <a:latin typeface="+mn-lt"/>
              </a:rPr>
              <a:t>DROUGHT YEAR v/s Normal Year</a:t>
            </a:r>
            <a:b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6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D4A01-E8DA-237A-6213-CD3274FA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" y="1821798"/>
            <a:ext cx="6094914" cy="4310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9A46-3B94-883B-8217-6886C488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86" y="1821798"/>
            <a:ext cx="6094914" cy="43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3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F632-0C16-A55F-FA99-4A48F947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320"/>
            <a:ext cx="12192000" cy="780535"/>
          </a:xfrm>
          <a:solidFill>
            <a:schemeClr val="tx2">
              <a:lumMod val="75000"/>
            </a:schemeClr>
          </a:solidFill>
        </p:spPr>
        <p:txBody>
          <a:bodyPr>
            <a:noAutofit/>
          </a:bodyPr>
          <a:lstStyle/>
          <a:p>
            <a:br>
              <a:rPr lang="en-IN" b="1" dirty="0">
                <a:solidFill>
                  <a:schemeClr val="bg1"/>
                </a:solidFill>
                <a:latin typeface="+mn-lt"/>
              </a:rPr>
            </a:br>
            <a:r>
              <a:rPr lang="en-IN" sz="3600" b="1" i="0" dirty="0">
                <a:solidFill>
                  <a:schemeClr val="bg1"/>
                </a:solidFill>
                <a:effectLst/>
                <a:latin typeface="+mn-lt"/>
              </a:rPr>
              <a:t>drought YEAR v/s Normal Year</a:t>
            </a:r>
            <a:b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3C039-64F0-50AC-F0C0-2DD74743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380"/>
            <a:ext cx="6096000" cy="4310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A3778-2510-F7C2-D58A-22A2B14D1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9381"/>
            <a:ext cx="6095999" cy="43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7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F632-0C16-A55F-FA99-4A48F947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320"/>
            <a:ext cx="12192000" cy="780535"/>
          </a:xfrm>
          <a:solidFill>
            <a:schemeClr val="tx2">
              <a:lumMod val="75000"/>
            </a:schemeClr>
          </a:solidFill>
        </p:spPr>
        <p:txBody>
          <a:bodyPr>
            <a:noAutofit/>
          </a:bodyPr>
          <a:lstStyle/>
          <a:p>
            <a:br>
              <a:rPr lang="en-IN" sz="3600" b="1" i="0" dirty="0">
                <a:effectLst/>
                <a:latin typeface="+mn-lt"/>
              </a:rPr>
            </a:br>
            <a:r>
              <a:rPr lang="en-IN" sz="3600" b="1" i="0" dirty="0">
                <a:solidFill>
                  <a:schemeClr val="bg1"/>
                </a:solidFill>
                <a:effectLst/>
                <a:latin typeface="+mn-lt"/>
              </a:rPr>
              <a:t>results</a:t>
            </a:r>
            <a:b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0DDC2-530C-0453-CC69-F8253EB4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365" y="894855"/>
            <a:ext cx="6696635" cy="5963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63E2FB-D014-7606-491A-F15F7CA71D80}"/>
              </a:ext>
            </a:extLst>
          </p:cNvPr>
          <p:cNvSpPr txBox="1"/>
          <p:nvPr/>
        </p:nvSpPr>
        <p:spPr>
          <a:xfrm>
            <a:off x="143435" y="1475770"/>
            <a:ext cx="53519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From results we clearly see that…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In Gujarat 2000, 2001, 2002, 2004, 2009, 2016 are drought years.</a:t>
            </a:r>
          </a:p>
          <a:p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/>
              <a:t>In the Drought Year……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Severe drought regions:- Kachchh, Banaskantha,                   	                                  Saurashtra.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Moderate drought region:- Middle Gujarat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Low drought region:- Valsad, Navsari, Surat 					         and Dang Region.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466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F632-0C16-A55F-FA99-4A48F947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331"/>
            <a:ext cx="12192000" cy="780535"/>
          </a:xfrm>
          <a:solidFill>
            <a:schemeClr val="tx2">
              <a:lumMod val="75000"/>
            </a:schemeClr>
          </a:solidFill>
        </p:spPr>
        <p:txBody>
          <a:bodyPr>
            <a:noAutofit/>
          </a:bodyPr>
          <a:lstStyle/>
          <a:p>
            <a:br>
              <a:rPr lang="en-IN" sz="3600" b="1" i="0" dirty="0">
                <a:effectLst/>
                <a:latin typeface="+mn-lt"/>
              </a:rPr>
            </a:br>
            <a:r>
              <a:rPr lang="en-IN" sz="3200" b="1" i="0" dirty="0">
                <a:solidFill>
                  <a:schemeClr val="bg1"/>
                </a:solidFill>
                <a:effectLst/>
                <a:latin typeface="+mn-lt"/>
              </a:rPr>
              <a:t>Future scope</a:t>
            </a:r>
            <a:b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6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C17F9-CBC6-6AA7-7539-6CBCFCE8F460}"/>
              </a:ext>
            </a:extLst>
          </p:cNvPr>
          <p:cNvSpPr txBox="1"/>
          <p:nvPr/>
        </p:nvSpPr>
        <p:spPr>
          <a:xfrm>
            <a:off x="156882" y="1775011"/>
            <a:ext cx="118782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aim to predict drought conditions using forecasted precipitation and temperature data from the preceding 15 to 30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Analyzing crop yield data alongside drought conditions allows for a more precise assessment of the severity of drought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Beyond satellite imagery, we can integrate diverse data sources such as climate models, weather station data, and socio-economic indicators. By combining these datasets, future research can develop comprehensive drought monitoring systems that capture the complex interactions between meteorological, hydrological, and socio-economic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00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62F09F-6067-335A-4B1F-6781AF2AD05D}"/>
              </a:ext>
            </a:extLst>
          </p:cNvPr>
          <p:cNvSpPr txBox="1"/>
          <p:nvPr/>
        </p:nvSpPr>
        <p:spPr>
          <a:xfrm>
            <a:off x="1931436" y="2901821"/>
            <a:ext cx="8621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Arial Black" panose="020B0A04020102020204" pitchFamily="34" charset="0"/>
              </a:rPr>
              <a:t>Thank you ….</a:t>
            </a:r>
          </a:p>
        </p:txBody>
      </p:sp>
    </p:spTree>
    <p:extLst>
      <p:ext uri="{BB962C8B-B14F-4D97-AF65-F5344CB8AC3E}">
        <p14:creationId xmlns:p14="http://schemas.microsoft.com/office/powerpoint/2010/main" val="210163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32E5-F659-31E9-9C81-47BC4769C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135609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50000"/>
                  </a:schemeClr>
                </a:solidFill>
              </a:rPr>
              <a:t>Analytical hierarchical process (ahp) derived weightage analysis under multi-criteria decision-making (Mcdm) technique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F701A-8B7D-9958-4E9D-94548BBDDC18}"/>
              </a:ext>
            </a:extLst>
          </p:cNvPr>
          <p:cNvSpPr txBox="1"/>
          <p:nvPr/>
        </p:nvSpPr>
        <p:spPr>
          <a:xfrm>
            <a:off x="188259" y="2516798"/>
            <a:ext cx="120037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MCDM-based AHP approach integrates multi-criteria/variables/factors in hierarchic structure for weightage analysis using paired comparison and matrix formation which confirm the reliability in judgement.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 MCDM is widely used technique where weightage assessment is going to finalized based on suitability selective criteria built by decision makers.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 AHP is going to use for rating assignment in increasing trend of scale from 1 to 9 based on contributing value as the lowest to highest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Based on previous studies as reference, expert knowledge and subject specific experience are the key parameters for the criteria finalization and judgement.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1394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32E5-F659-31E9-9C81-47BC4769C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67553"/>
            <a:ext cx="11029616" cy="89647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Introduction </a:t>
            </a:r>
            <a:endParaRPr lang="en-IN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24D19-2D04-C7C0-3A63-3351E74C2A80}"/>
              </a:ext>
            </a:extLst>
          </p:cNvPr>
          <p:cNvSpPr txBox="1"/>
          <p:nvPr/>
        </p:nvSpPr>
        <p:spPr>
          <a:xfrm>
            <a:off x="457200" y="1264023"/>
            <a:ext cx="114210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drought ?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Drought is a prolonged period of abnormally low precipitation resulting in a shortage of water supply, whether it be for agricultural, industrial, or domestic use.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drought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Meteorological Drought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Hydrological Drought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Drought</a:t>
            </a:r>
          </a:p>
          <a:p>
            <a:pPr marL="457200" indent="-457200">
              <a:buFont typeface="+mj-lt"/>
              <a:buAutoNum type="alphaLcParenR"/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Agriculture Drought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drought is a type of drought that occurs when there is a shortage of moisture in the soil that negatively impacts the growth and yield of crops, leading to economic losses for farmers and food shortages for communities.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046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F632-0C16-A55F-FA99-4A48F947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8767"/>
            <a:ext cx="12192000" cy="780535"/>
          </a:xfrm>
          <a:solidFill>
            <a:schemeClr val="tx2">
              <a:lumMod val="75000"/>
            </a:schemeClr>
          </a:solidFill>
        </p:spPr>
        <p:txBody>
          <a:bodyPr>
            <a:noAutofit/>
          </a:bodyPr>
          <a:lstStyle/>
          <a:p>
            <a:br>
              <a:rPr lang="en-IN" b="1" dirty="0">
                <a:solidFill>
                  <a:schemeClr val="bg1"/>
                </a:solidFill>
                <a:latin typeface="+mn-lt"/>
              </a:rPr>
            </a:br>
            <a:r>
              <a:rPr lang="en-IN" b="1" dirty="0">
                <a:solidFill>
                  <a:schemeClr val="bg1"/>
                </a:solidFill>
                <a:latin typeface="+mn-lt"/>
              </a:rPr>
              <a:t>objective</a:t>
            </a:r>
            <a:b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6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3E2FB-D014-7606-491A-F15F7CA71D80}"/>
              </a:ext>
            </a:extLst>
          </p:cNvPr>
          <p:cNvSpPr txBox="1"/>
          <p:nvPr/>
        </p:nvSpPr>
        <p:spPr>
          <a:xfrm>
            <a:off x="448235" y="1457840"/>
            <a:ext cx="1129553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To obtain a near real time monitoring of drought condition by using Google Earth Engine.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Spatial analysis to identify drought-affected areas, assess the spatial extent of drought impacts, and prioritize areas for intervention and resource allocation.</a:t>
            </a: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To develop interactive maps and charts to visualize drought information.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940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C645-0AD0-107F-B67D-65C3B0B1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8649"/>
            <a:ext cx="11029616" cy="818734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cs typeface="Arial Black" panose="020B0604020202020204" pitchFamily="34" charset="0"/>
              </a:rPr>
              <a:t>Study Material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3C4FEF-9CE7-5F22-4FB7-AAA865DAF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108362"/>
              </p:ext>
            </p:extLst>
          </p:nvPr>
        </p:nvGraphicFramePr>
        <p:xfrm>
          <a:off x="581192" y="2227439"/>
          <a:ext cx="11029619" cy="43419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4475">
                  <a:extLst>
                    <a:ext uri="{9D8B030D-6E8A-4147-A177-3AD203B41FA5}">
                      <a16:colId xmlns:a16="http://schemas.microsoft.com/office/drawing/2014/main" val="3192846447"/>
                    </a:ext>
                  </a:extLst>
                </a:gridCol>
                <a:gridCol w="1690898">
                  <a:extLst>
                    <a:ext uri="{9D8B030D-6E8A-4147-A177-3AD203B41FA5}">
                      <a16:colId xmlns:a16="http://schemas.microsoft.com/office/drawing/2014/main" val="2685258873"/>
                    </a:ext>
                  </a:extLst>
                </a:gridCol>
                <a:gridCol w="1098052">
                  <a:extLst>
                    <a:ext uri="{9D8B030D-6E8A-4147-A177-3AD203B41FA5}">
                      <a16:colId xmlns:a16="http://schemas.microsoft.com/office/drawing/2014/main" val="519108552"/>
                    </a:ext>
                  </a:extLst>
                </a:gridCol>
                <a:gridCol w="1394475">
                  <a:extLst>
                    <a:ext uri="{9D8B030D-6E8A-4147-A177-3AD203B41FA5}">
                      <a16:colId xmlns:a16="http://schemas.microsoft.com/office/drawing/2014/main" val="967942772"/>
                    </a:ext>
                  </a:extLst>
                </a:gridCol>
                <a:gridCol w="1394475">
                  <a:extLst>
                    <a:ext uri="{9D8B030D-6E8A-4147-A177-3AD203B41FA5}">
                      <a16:colId xmlns:a16="http://schemas.microsoft.com/office/drawing/2014/main" val="258231167"/>
                    </a:ext>
                  </a:extLst>
                </a:gridCol>
                <a:gridCol w="4057244">
                  <a:extLst>
                    <a:ext uri="{9D8B030D-6E8A-4147-A177-3AD203B41FA5}">
                      <a16:colId xmlns:a16="http://schemas.microsoft.com/office/drawing/2014/main" val="4112979530"/>
                    </a:ext>
                  </a:extLst>
                </a:gridCol>
              </a:tblGrid>
              <a:tr h="779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chemeClr val="tx1"/>
                          </a:solidFill>
                          <a:effectLst/>
                        </a:rPr>
                        <a:t>Sr.no.</a:t>
                      </a:r>
                      <a:endParaRPr lang="en-IN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Dataset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chemeClr val="tx1"/>
                          </a:solidFill>
                          <a:effectLst/>
                        </a:rPr>
                        <a:t>Variable </a:t>
                      </a:r>
                      <a:endParaRPr lang="en-IN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chemeClr val="tx1"/>
                          </a:solidFill>
                          <a:effectLst/>
                        </a:rPr>
                        <a:t>Period</a:t>
                      </a:r>
                      <a:endParaRPr lang="en-IN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chemeClr val="tx1"/>
                          </a:solidFill>
                          <a:effectLst/>
                        </a:rPr>
                        <a:t>Resolution</a:t>
                      </a:r>
                      <a:endParaRPr lang="en-IN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b="1" kern="0" dirty="0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en-IN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8340427"/>
                  </a:ext>
                </a:extLst>
              </a:tr>
              <a:tr h="9556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8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Rainfall</a:t>
                      </a:r>
                      <a:endParaRPr lang="en-IN" sz="1800" b="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8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CHIRPS</a:t>
                      </a:r>
                      <a:endParaRPr lang="en-IN" sz="18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PCI</a:t>
                      </a:r>
                      <a:endParaRPr lang="en-IN" sz="18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2000-2023</a:t>
                      </a:r>
                      <a:endParaRPr lang="en-IN" sz="18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endParaRPr lang="en-IN" sz="18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u="sng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UCSB/CHG</a:t>
                      </a:r>
                      <a:endParaRPr lang="en-IN" sz="1800" b="0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009222"/>
                  </a:ext>
                </a:extLst>
              </a:tr>
              <a:tr h="1303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800" b="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NDVI</a:t>
                      </a:r>
                      <a:endParaRPr lang="en-IN" sz="1800" b="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800" b="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MODIS/061/MOD13Q1</a:t>
                      </a:r>
                      <a:endParaRPr lang="en-IN" sz="1800" b="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VCI</a:t>
                      </a:r>
                      <a:endParaRPr lang="en-IN" sz="1800" b="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2000-2023</a:t>
                      </a:r>
                      <a:endParaRPr lang="en-IN" sz="18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 Meters</a:t>
                      </a:r>
                      <a:endParaRPr lang="en-IN" sz="18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u="sng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NASA LP DAAC at the USGS EROS </a:t>
                      </a:r>
                      <a:r>
                        <a:rPr lang="en-IN" sz="1800" b="0" u="sng" kern="1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Center</a:t>
                      </a:r>
                      <a:endParaRPr lang="en-IN" sz="1800" b="0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9787705"/>
                  </a:ext>
                </a:extLst>
              </a:tr>
              <a:tr h="1303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8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</a:t>
                      </a:r>
                      <a:endParaRPr lang="en-IN" sz="1800" b="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800" b="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MODIS/061/MOD11A2</a:t>
                      </a:r>
                      <a:endParaRPr lang="en-IN" sz="1800" b="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TCI</a:t>
                      </a:r>
                      <a:endParaRPr lang="en-IN" sz="1800" b="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2000-2023</a:t>
                      </a:r>
                      <a:endParaRPr lang="en-IN" sz="1800" b="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 Meters</a:t>
                      </a:r>
                      <a:endParaRPr lang="en-IN" sz="1800" b="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1800" b="0" u="sng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NASA LP DAAC at the USGS EROS </a:t>
                      </a:r>
                      <a:r>
                        <a:rPr lang="en-IN" sz="1800" b="0" u="sng" kern="1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Center</a:t>
                      </a:r>
                      <a:endParaRPr lang="en-IN" sz="1800" b="0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15691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B2B411B-0E78-85D1-416E-829F0AAF881F}"/>
              </a:ext>
            </a:extLst>
          </p:cNvPr>
          <p:cNvSpPr txBox="1"/>
          <p:nvPr/>
        </p:nvSpPr>
        <p:spPr>
          <a:xfrm>
            <a:off x="581192" y="1251913"/>
            <a:ext cx="11225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cs typeface="Times New Roman" panose="02020603050405020304" pitchFamily="18" charset="0"/>
              </a:rPr>
              <a:t>Data Source </a:t>
            </a:r>
            <a:r>
              <a:rPr lang="en-US" sz="2400" dirty="0">
                <a:cs typeface="Times New Roman" panose="02020603050405020304" pitchFamily="18" charset="0"/>
              </a:rPr>
              <a:t>:- Google Earth Engine.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cs typeface="Times New Roman" panose="02020603050405020304" pitchFamily="18" charset="0"/>
              </a:rPr>
              <a:t>Time Period</a:t>
            </a:r>
            <a:r>
              <a:rPr lang="en-US" sz="2400" dirty="0">
                <a:cs typeface="Times New Roman" panose="02020603050405020304" pitchFamily="18" charset="0"/>
              </a:rPr>
              <a:t> :- From 2000 to 2023, Kharif season (July, August, September, October).</a:t>
            </a:r>
          </a:p>
        </p:txBody>
      </p:sp>
    </p:spTree>
    <p:extLst>
      <p:ext uri="{BB962C8B-B14F-4D97-AF65-F5344CB8AC3E}">
        <p14:creationId xmlns:p14="http://schemas.microsoft.com/office/powerpoint/2010/main" val="225570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C645-0AD0-107F-B67D-65C3B0B1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649"/>
            <a:ext cx="12192000" cy="818734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cs typeface="Arial Black" panose="020B0604020202020204" pitchFamily="34" charset="0"/>
              </a:rPr>
              <a:t>Study AREA</a:t>
            </a:r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1C926-FC18-AC45-F5B1-88E85B74A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77"/>
          <a:stretch/>
        </p:blipFill>
        <p:spPr>
          <a:xfrm>
            <a:off x="1335741" y="1107384"/>
            <a:ext cx="9520517" cy="575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0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C645-0AD0-107F-B67D-65C3B0B1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88391"/>
            <a:ext cx="11029616" cy="818734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cs typeface="Arial Black" panose="020B0604020202020204" pitchFamily="34" charset="0"/>
              </a:rPr>
              <a:t>INDICES </a:t>
            </a:r>
            <a:endParaRPr lang="en-IN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9F4E9F-B73B-B5E0-AEB0-7A0B7A41D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98697"/>
              </p:ext>
            </p:extLst>
          </p:nvPr>
        </p:nvGraphicFramePr>
        <p:xfrm>
          <a:off x="581192" y="1454771"/>
          <a:ext cx="11279114" cy="4169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091">
                  <a:extLst>
                    <a:ext uri="{9D8B030D-6E8A-4147-A177-3AD203B41FA5}">
                      <a16:colId xmlns:a16="http://schemas.microsoft.com/office/drawing/2014/main" val="1547711418"/>
                    </a:ext>
                  </a:extLst>
                </a:gridCol>
                <a:gridCol w="5160636">
                  <a:extLst>
                    <a:ext uri="{9D8B030D-6E8A-4147-A177-3AD203B41FA5}">
                      <a16:colId xmlns:a16="http://schemas.microsoft.com/office/drawing/2014/main" val="465202252"/>
                    </a:ext>
                  </a:extLst>
                </a:gridCol>
                <a:gridCol w="4646387">
                  <a:extLst>
                    <a:ext uri="{9D8B030D-6E8A-4147-A177-3AD203B41FA5}">
                      <a16:colId xmlns:a16="http://schemas.microsoft.com/office/drawing/2014/main" val="4190513604"/>
                    </a:ext>
                  </a:extLst>
                </a:gridCol>
              </a:tblGrid>
              <a:tr h="64571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Sr No.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Indices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Formula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7778"/>
                  </a:ext>
                </a:extLst>
              </a:tr>
              <a:tr h="696498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Vegetation Condition Index (VCI)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VCI =     </a:t>
                      </a:r>
                      <a:r>
                        <a:rPr lang="en-GB" sz="2000" b="1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(NDVI - NDVImin)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(NDVImax - NDVImin) 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90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dirty="0"/>
                        <a:t>2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Temperature Condition Index (TCI)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TCI =      (LSTmax - LST)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(LSTmax - LSTmin) 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03768"/>
                  </a:ext>
                </a:extLst>
              </a:tr>
              <a:tr h="795110">
                <a:tc>
                  <a:txBody>
                    <a:bodyPr/>
                    <a:lstStyle/>
                    <a:p>
                      <a:r>
                        <a:rPr lang="en-US" sz="2000" b="1" dirty="0"/>
                        <a:t>3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Precipitation Condition Index (PCI)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PCI =      (RF - RFmin) </a:t>
                      </a:r>
                    </a:p>
                    <a:p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(RFmax - RFmin)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605973"/>
                  </a:ext>
                </a:extLst>
              </a:tr>
              <a:tr h="717176"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Combined Drought Index (CDI)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SDCI = (</a:t>
                      </a:r>
                      <a:r>
                        <a:rPr lang="el-GR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*PCI) + (</a:t>
                      </a:r>
                      <a:r>
                        <a:rPr lang="el-GR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*VCI) + (</a:t>
                      </a:r>
                      <a:r>
                        <a:rPr lang="el-GR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</a:t>
                      </a:r>
                      <a:r>
                        <a:rPr lang="en-GB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*TCI)</a:t>
                      </a:r>
                    </a:p>
                    <a:p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(</a:t>
                      </a:r>
                      <a:r>
                        <a:rPr lang="el-G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=0.53 ,</a:t>
                      </a:r>
                      <a:r>
                        <a:rPr lang="el-G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β</a:t>
                      </a:r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=0.33, </a:t>
                      </a:r>
                      <a:r>
                        <a:rPr lang="el-G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</a:t>
                      </a:r>
                      <a:r>
                        <a:rPr lang="en-IN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=0.14 )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529954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D5C93A-43AB-D6BB-9968-104FA4B52503}"/>
              </a:ext>
            </a:extLst>
          </p:cNvPr>
          <p:cNvCxnSpPr>
            <a:cxnSpLocks/>
          </p:cNvCxnSpPr>
          <p:nvPr/>
        </p:nvCxnSpPr>
        <p:spPr>
          <a:xfrm>
            <a:off x="8050306" y="2474259"/>
            <a:ext cx="248322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605141-BE3E-2176-D9E3-D70C3914FB7F}"/>
              </a:ext>
            </a:extLst>
          </p:cNvPr>
          <p:cNvCxnSpPr>
            <a:cxnSpLocks/>
          </p:cNvCxnSpPr>
          <p:nvPr/>
        </p:nvCxnSpPr>
        <p:spPr>
          <a:xfrm>
            <a:off x="8175811" y="3496236"/>
            <a:ext cx="194534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0B3C92-4175-DB38-6137-7EDAB6350F5F}"/>
              </a:ext>
            </a:extLst>
          </p:cNvPr>
          <p:cNvCxnSpPr>
            <a:cxnSpLocks/>
          </p:cNvCxnSpPr>
          <p:nvPr/>
        </p:nvCxnSpPr>
        <p:spPr>
          <a:xfrm>
            <a:off x="8175811" y="4473388"/>
            <a:ext cx="18736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A9DFF8-93D8-9FDD-7EAF-B731BE502AB7}"/>
              </a:ext>
            </a:extLst>
          </p:cNvPr>
          <p:cNvSpPr txBox="1"/>
          <p:nvPr/>
        </p:nvSpPr>
        <p:spPr>
          <a:xfrm>
            <a:off x="3433482" y="5934636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781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C645-0AD0-107F-B67D-65C3B0B18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13594"/>
            <a:ext cx="11029616" cy="818734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cs typeface="Arial Black" panose="020B0604020202020204" pitchFamily="34" charset="0"/>
              </a:rPr>
              <a:t>methodology</a:t>
            </a:r>
            <a:endParaRPr lang="en-IN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B6D8B4-9FEF-AC7F-66AB-4CDB9982725C}"/>
              </a:ext>
            </a:extLst>
          </p:cNvPr>
          <p:cNvSpPr/>
          <p:nvPr/>
        </p:nvSpPr>
        <p:spPr>
          <a:xfrm>
            <a:off x="1371600" y="824752"/>
            <a:ext cx="10695374" cy="27691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0CFBA9-A448-12BC-CA30-E962B2016CC7}"/>
              </a:ext>
            </a:extLst>
          </p:cNvPr>
          <p:cNvSpPr/>
          <p:nvPr/>
        </p:nvSpPr>
        <p:spPr>
          <a:xfrm>
            <a:off x="5488089" y="967419"/>
            <a:ext cx="1398493" cy="5293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MODIS </a:t>
            </a:r>
          </a:p>
          <a:p>
            <a:pPr algn="ctr"/>
            <a:r>
              <a:rPr lang="en-IN" dirty="0"/>
              <a:t>LST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D1F08B-8DE6-21D2-31E9-D8BF44DE99F4}"/>
              </a:ext>
            </a:extLst>
          </p:cNvPr>
          <p:cNvSpPr/>
          <p:nvPr/>
        </p:nvSpPr>
        <p:spPr>
          <a:xfrm>
            <a:off x="1694327" y="958760"/>
            <a:ext cx="1398494" cy="5293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MODIS</a:t>
            </a:r>
          </a:p>
          <a:p>
            <a:pPr algn="ctr"/>
            <a:r>
              <a:rPr lang="en-IN" dirty="0"/>
              <a:t>NDVI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B8622F-1CB8-9E82-B709-9DC1F225A7D0}"/>
              </a:ext>
            </a:extLst>
          </p:cNvPr>
          <p:cNvSpPr/>
          <p:nvPr/>
        </p:nvSpPr>
        <p:spPr>
          <a:xfrm>
            <a:off x="9340118" y="936084"/>
            <a:ext cx="1398492" cy="5293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CHIRPS</a:t>
            </a:r>
          </a:p>
          <a:p>
            <a:pPr algn="ctr"/>
            <a:r>
              <a:rPr lang="en-IN" dirty="0"/>
              <a:t>RAINFALL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0DF86B-EB02-B8C4-45E2-B3D6A12349E6}"/>
              </a:ext>
            </a:extLst>
          </p:cNvPr>
          <p:cNvSpPr/>
          <p:nvPr/>
        </p:nvSpPr>
        <p:spPr>
          <a:xfrm>
            <a:off x="4343690" y="1825334"/>
            <a:ext cx="3687289" cy="5293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Extraction, Rescaling, Reclassified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A52512-6F1F-4306-200B-1E8CEBEBDD3F}"/>
              </a:ext>
            </a:extLst>
          </p:cNvPr>
          <p:cNvSpPr/>
          <p:nvPr/>
        </p:nvSpPr>
        <p:spPr>
          <a:xfrm>
            <a:off x="1625690" y="2707110"/>
            <a:ext cx="1783984" cy="5293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Vegetation Condition Index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43E2183-1359-FDA0-2742-208D4A83022D}"/>
              </a:ext>
            </a:extLst>
          </p:cNvPr>
          <p:cNvSpPr/>
          <p:nvPr/>
        </p:nvSpPr>
        <p:spPr>
          <a:xfrm>
            <a:off x="5295342" y="2707110"/>
            <a:ext cx="1783984" cy="5293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Temperature Condition Index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C6B59A2-122A-FAB3-F80A-2139179700B6}"/>
              </a:ext>
            </a:extLst>
          </p:cNvPr>
          <p:cNvSpPr/>
          <p:nvPr/>
        </p:nvSpPr>
        <p:spPr>
          <a:xfrm>
            <a:off x="9340118" y="2707110"/>
            <a:ext cx="1783984" cy="52938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Precipitation Condition Index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35200E1-6954-5690-877A-059D2FA34A31}"/>
              </a:ext>
            </a:extLst>
          </p:cNvPr>
          <p:cNvCxnSpPr>
            <a:stCxn id="7" idx="2"/>
            <a:endCxn id="64" idx="0"/>
          </p:cNvCxnSpPr>
          <p:nvPr/>
        </p:nvCxnSpPr>
        <p:spPr>
          <a:xfrm flipH="1">
            <a:off x="6187335" y="1496799"/>
            <a:ext cx="1" cy="32853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8AF5929-3BD7-F088-7F5B-30591028FF92}"/>
              </a:ext>
            </a:extLst>
          </p:cNvPr>
          <p:cNvCxnSpPr>
            <a:stCxn id="8" idx="2"/>
            <a:endCxn id="64" idx="1"/>
          </p:cNvCxnSpPr>
          <p:nvPr/>
        </p:nvCxnSpPr>
        <p:spPr>
          <a:xfrm rot="16200000" flipH="1">
            <a:off x="3067690" y="814024"/>
            <a:ext cx="601884" cy="1950116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FBC1E210-5FAD-CE02-8220-4545B40CB413}"/>
              </a:ext>
            </a:extLst>
          </p:cNvPr>
          <p:cNvCxnSpPr>
            <a:stCxn id="10" idx="2"/>
            <a:endCxn id="64" idx="3"/>
          </p:cNvCxnSpPr>
          <p:nvPr/>
        </p:nvCxnSpPr>
        <p:spPr>
          <a:xfrm rot="5400000">
            <a:off x="8722892" y="773552"/>
            <a:ext cx="624560" cy="2008385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784A650-7538-21DC-84C5-C667E65CE33F}"/>
              </a:ext>
            </a:extLst>
          </p:cNvPr>
          <p:cNvCxnSpPr>
            <a:stCxn id="64" idx="2"/>
            <a:endCxn id="67" idx="0"/>
          </p:cNvCxnSpPr>
          <p:nvPr/>
        </p:nvCxnSpPr>
        <p:spPr>
          <a:xfrm rot="5400000">
            <a:off x="4176311" y="696086"/>
            <a:ext cx="352396" cy="3669653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01DF617D-B69C-A1F8-FC54-00D4F9F42C8C}"/>
              </a:ext>
            </a:extLst>
          </p:cNvPr>
          <p:cNvCxnSpPr>
            <a:endCxn id="71" idx="0"/>
          </p:cNvCxnSpPr>
          <p:nvPr/>
        </p:nvCxnSpPr>
        <p:spPr>
          <a:xfrm>
            <a:off x="6187334" y="2530912"/>
            <a:ext cx="4044776" cy="176198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A3847018-E711-E292-4C67-57B6FF3A5B4C}"/>
              </a:ext>
            </a:extLst>
          </p:cNvPr>
          <p:cNvCxnSpPr>
            <a:stCxn id="64" idx="2"/>
            <a:endCxn id="70" idx="0"/>
          </p:cNvCxnSpPr>
          <p:nvPr/>
        </p:nvCxnSpPr>
        <p:spPr>
          <a:xfrm rot="5400000">
            <a:off x="6011137" y="2530912"/>
            <a:ext cx="352396" cy="1"/>
          </a:xfrm>
          <a:prstGeom prst="bentConnector3">
            <a:avLst>
              <a:gd name="adj1" fmla="val 5254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6026E9E9-2A5C-105F-C25A-97F93A922DCB}"/>
              </a:ext>
            </a:extLst>
          </p:cNvPr>
          <p:cNvSpPr/>
          <p:nvPr/>
        </p:nvSpPr>
        <p:spPr>
          <a:xfrm>
            <a:off x="1371599" y="3708127"/>
            <a:ext cx="10695374" cy="142865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60D272-616D-C6D1-8966-9E2613930591}"/>
              </a:ext>
            </a:extLst>
          </p:cNvPr>
          <p:cNvSpPr/>
          <p:nvPr/>
        </p:nvSpPr>
        <p:spPr>
          <a:xfrm>
            <a:off x="5295342" y="4481341"/>
            <a:ext cx="1783984" cy="52938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Combined Drought Index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475982F-B5CB-3272-1908-E74062A90D99}"/>
              </a:ext>
            </a:extLst>
          </p:cNvPr>
          <p:cNvCxnSpPr>
            <a:stCxn id="70" idx="2"/>
            <a:endCxn id="94" idx="0"/>
          </p:cNvCxnSpPr>
          <p:nvPr/>
        </p:nvCxnSpPr>
        <p:spPr>
          <a:xfrm>
            <a:off x="6187334" y="3236490"/>
            <a:ext cx="0" cy="124485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EA0814AF-DFE2-2DD2-A2D5-A5ED695D8F1A}"/>
              </a:ext>
            </a:extLst>
          </p:cNvPr>
          <p:cNvCxnSpPr>
            <a:stCxn id="67" idx="2"/>
          </p:cNvCxnSpPr>
          <p:nvPr/>
        </p:nvCxnSpPr>
        <p:spPr>
          <a:xfrm rot="16200000" flipH="1">
            <a:off x="4218153" y="1536019"/>
            <a:ext cx="268710" cy="3669652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9ADBEAE4-334D-E76F-6420-4C6EF3D5924F}"/>
              </a:ext>
            </a:extLst>
          </p:cNvPr>
          <p:cNvCxnSpPr>
            <a:stCxn id="71" idx="2"/>
          </p:cNvCxnSpPr>
          <p:nvPr/>
        </p:nvCxnSpPr>
        <p:spPr>
          <a:xfrm rot="5400000">
            <a:off x="8075764" y="1348060"/>
            <a:ext cx="267917" cy="4044776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D89AAB3-53EE-C10B-57CC-9AFECCC5B40C}"/>
              </a:ext>
            </a:extLst>
          </p:cNvPr>
          <p:cNvSpPr txBox="1"/>
          <p:nvPr/>
        </p:nvSpPr>
        <p:spPr>
          <a:xfrm>
            <a:off x="4967537" y="3764090"/>
            <a:ext cx="369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F2319C80-ED35-5AC5-F600-085BA64D8DD1}"/>
              </a:ext>
            </a:extLst>
          </p:cNvPr>
          <p:cNvSpPr/>
          <p:nvPr/>
        </p:nvSpPr>
        <p:spPr>
          <a:xfrm>
            <a:off x="8030979" y="3943438"/>
            <a:ext cx="485703" cy="1332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DA11B7C-85E6-BAF0-30A9-FC6AF63F043C}"/>
              </a:ext>
            </a:extLst>
          </p:cNvPr>
          <p:cNvSpPr/>
          <p:nvPr/>
        </p:nvSpPr>
        <p:spPr>
          <a:xfrm>
            <a:off x="4539805" y="3840901"/>
            <a:ext cx="3295058" cy="410266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Weightage overlay &amp; Integration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D89773E-138D-E4A9-BB99-30DBE07E4EA4}"/>
              </a:ext>
            </a:extLst>
          </p:cNvPr>
          <p:cNvSpPr/>
          <p:nvPr/>
        </p:nvSpPr>
        <p:spPr>
          <a:xfrm>
            <a:off x="1371598" y="5250953"/>
            <a:ext cx="10695374" cy="14286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B2762FB-90CC-E72A-EB7A-EC5D6DAA2EFC}"/>
              </a:ext>
            </a:extLst>
          </p:cNvPr>
          <p:cNvSpPr/>
          <p:nvPr/>
        </p:nvSpPr>
        <p:spPr>
          <a:xfrm>
            <a:off x="4352508" y="5549153"/>
            <a:ext cx="3490618" cy="78682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Map Formation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3D3955B-07FE-DC79-130C-CC4870257F76}"/>
              </a:ext>
            </a:extLst>
          </p:cNvPr>
          <p:cNvSpPr/>
          <p:nvPr/>
        </p:nvSpPr>
        <p:spPr>
          <a:xfrm>
            <a:off x="8772157" y="3747027"/>
            <a:ext cx="2257170" cy="646331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Analytical Hierarchy Process(AHP)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96C53A9-EE20-419E-1664-AF9926A1C79D}"/>
              </a:ext>
            </a:extLst>
          </p:cNvPr>
          <p:cNvCxnSpPr>
            <a:cxnSpLocks/>
            <a:stCxn id="94" idx="2"/>
          </p:cNvCxnSpPr>
          <p:nvPr/>
        </p:nvCxnSpPr>
        <p:spPr>
          <a:xfrm>
            <a:off x="6187334" y="5010721"/>
            <a:ext cx="8674" cy="58251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165E8FE4-4F7D-67AC-B719-2CECB02014D9}"/>
              </a:ext>
            </a:extLst>
          </p:cNvPr>
          <p:cNvSpPr txBox="1"/>
          <p:nvPr/>
        </p:nvSpPr>
        <p:spPr>
          <a:xfrm>
            <a:off x="125025" y="1214707"/>
            <a:ext cx="1195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Data Collection &amp; Processing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3723D1D-731E-86AE-1F03-832B51B0966E}"/>
              </a:ext>
            </a:extLst>
          </p:cNvPr>
          <p:cNvSpPr txBox="1"/>
          <p:nvPr/>
        </p:nvSpPr>
        <p:spPr>
          <a:xfrm>
            <a:off x="82495" y="4237786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Analytics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F8E22F7-C3AF-9502-11DD-230CDB11F51D}"/>
              </a:ext>
            </a:extLst>
          </p:cNvPr>
          <p:cNvSpPr txBox="1"/>
          <p:nvPr/>
        </p:nvSpPr>
        <p:spPr>
          <a:xfrm>
            <a:off x="230998" y="5780612"/>
            <a:ext cx="76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Result</a:t>
            </a: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BD05DA81-6BE9-D534-B31C-BF7D1B6F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961" y="5352387"/>
            <a:ext cx="1496921" cy="1035361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E50F696-79A1-DD1C-4CC7-A7E7796B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961" y="1618937"/>
            <a:ext cx="1496921" cy="8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0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F632-0C16-A55F-FA99-4A48F947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5" y="114320"/>
            <a:ext cx="12192000" cy="780535"/>
          </a:xfrm>
          <a:solidFill>
            <a:schemeClr val="tx2">
              <a:lumMod val="75000"/>
            </a:schemeClr>
          </a:solidFill>
        </p:spPr>
        <p:txBody>
          <a:bodyPr>
            <a:noAutofit/>
          </a:bodyPr>
          <a:lstStyle/>
          <a:p>
            <a:br>
              <a:rPr lang="en-IN" sz="3600" b="1" i="0" dirty="0">
                <a:effectLst/>
                <a:latin typeface="+mn-lt"/>
              </a:rPr>
            </a:br>
            <a:r>
              <a:rPr lang="en-IN" sz="3600" b="1" i="0" dirty="0">
                <a:solidFill>
                  <a:schemeClr val="bg1"/>
                </a:solidFill>
                <a:effectLst/>
                <a:latin typeface="+mn-lt"/>
              </a:rPr>
              <a:t>Snippets</a:t>
            </a:r>
            <a:br>
              <a:rPr lang="en-IN" sz="3600" b="1" i="0" dirty="0">
                <a:solidFill>
                  <a:srgbClr val="000000"/>
                </a:solidFill>
                <a:effectLst/>
                <a:latin typeface="+mn-lt"/>
              </a:rPr>
            </a:br>
            <a:endParaRPr lang="en-IN" sz="3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FF613-97F0-8F27-0856-DB0E6476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855"/>
            <a:ext cx="5656729" cy="59631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3DFE6D-EE55-2920-82F6-82D4D67491ED}"/>
              </a:ext>
            </a:extLst>
          </p:cNvPr>
          <p:cNvCxnSpPr>
            <a:cxnSpLocks/>
          </p:cNvCxnSpPr>
          <p:nvPr/>
        </p:nvCxnSpPr>
        <p:spPr>
          <a:xfrm>
            <a:off x="5970494" y="894855"/>
            <a:ext cx="0" cy="59631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17327B-B10A-5933-B0CA-B945BB6D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60" y="894855"/>
            <a:ext cx="5907740" cy="59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1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EF58-6E52-95B0-365E-08E75D00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133"/>
            <a:ext cx="12192000" cy="790742"/>
          </a:xfrm>
          <a:solidFill>
            <a:srgbClr val="00B050"/>
          </a:solidFill>
        </p:spPr>
        <p:txBody>
          <a:bodyPr>
            <a:normAutofit/>
          </a:bodyPr>
          <a:lstStyle/>
          <a:p>
            <a:r>
              <a:rPr lang="en-GB" sz="3600" b="1" dirty="0">
                <a:effectLst/>
                <a:ea typeface="Calibri" panose="020F0502020204030204" pitchFamily="34" charset="0"/>
              </a:rPr>
              <a:t>Vegetation Condition Index (VCI) </a:t>
            </a:r>
            <a:endParaRPr lang="en-IN" sz="3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0A18E-DA20-BA2A-5F96-DB9CD5EC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" y="1011875"/>
            <a:ext cx="12182617" cy="58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047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1165</TotalTime>
  <Words>771</Words>
  <Application>Microsoft Office PowerPoint</Application>
  <PresentationFormat>Widescreen</PresentationFormat>
  <Paragraphs>138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Times New Roman</vt:lpstr>
      <vt:lpstr>Tw Cen MT</vt:lpstr>
      <vt:lpstr>Wingdings</vt:lpstr>
      <vt:lpstr>Droplet</vt:lpstr>
      <vt:lpstr>Agricultural drought Monitoring using time-series satellite data and Google earth engine</vt:lpstr>
      <vt:lpstr>Introduction </vt:lpstr>
      <vt:lpstr> objective </vt:lpstr>
      <vt:lpstr>Study Material</vt:lpstr>
      <vt:lpstr>Study AREA</vt:lpstr>
      <vt:lpstr>INDICES </vt:lpstr>
      <vt:lpstr>methodology</vt:lpstr>
      <vt:lpstr> Snippets </vt:lpstr>
      <vt:lpstr>Vegetation Condition Index (VCI) </vt:lpstr>
      <vt:lpstr>Temperature Condition Index (TCI)</vt:lpstr>
      <vt:lpstr>Precipitation Condition Index (PCI)</vt:lpstr>
      <vt:lpstr> Combined drought index (cdi) </vt:lpstr>
      <vt:lpstr> TIME SERIES OF COMBINED DROUGHT INDEX(CDI) </vt:lpstr>
      <vt:lpstr> DROUGHT YEAR v/s Normal Year </vt:lpstr>
      <vt:lpstr> drought YEAR v/s Normal Year </vt:lpstr>
      <vt:lpstr> results </vt:lpstr>
      <vt:lpstr> Future scope </vt:lpstr>
      <vt:lpstr>PowerPoint Presentation</vt:lpstr>
      <vt:lpstr>Analytical hierarchical process (ahp) derived weightage analysis under multi-criteria decision-making (Mcdm) technique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Drought prediction using time series satellite data using machine learning</dc:title>
  <dc:creator>hardikbalas123@hotmail.com</dc:creator>
  <cp:lastModifiedBy>siddharth kathiriya</cp:lastModifiedBy>
  <cp:revision>11</cp:revision>
  <dcterms:created xsi:type="dcterms:W3CDTF">2023-04-18T19:07:42Z</dcterms:created>
  <dcterms:modified xsi:type="dcterms:W3CDTF">2024-04-22T18:25:00Z</dcterms:modified>
</cp:coreProperties>
</file>